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29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41.xml" ContentType="application/vnd.openxmlformats-officedocument.presentationml.slide+xml"/>
  <Override PartName="/ppt/slides/slide34.xml" ContentType="application/vnd.openxmlformats-officedocument.presentationml.slide+xml"/>
  <Override PartName="/ppt/slides/slide39.xml" ContentType="application/vnd.openxmlformats-officedocument.presentationml.slide+xml"/>
  <Override PartName="/ppt/slides/slide35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7.xml" ContentType="application/vnd.openxmlformats-officedocument.presentationml.tag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docProps/core.xml" ContentType="application/vnd.openxmlformats-package.core-propertie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2.xml" ContentType="application/vnd.openxmlformats-officedocument.presentationml.tags+xml"/>
  <Override PartName="/ppt/tags/tag6.xml" ContentType="application/vnd.openxmlformats-officedocument.presentationml.tags+xml"/>
  <Override PartName="/ppt/tags/tag3.xml" ContentType="application/vnd.openxmlformats-officedocument.presentationml.tag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26" r:id="rId3"/>
    <p:sldId id="265" r:id="rId4"/>
    <p:sldId id="322" r:id="rId5"/>
    <p:sldId id="313" r:id="rId6"/>
    <p:sldId id="267" r:id="rId7"/>
    <p:sldId id="325" r:id="rId8"/>
    <p:sldId id="321" r:id="rId9"/>
    <p:sldId id="263" r:id="rId10"/>
    <p:sldId id="272" r:id="rId11"/>
    <p:sldId id="264" r:id="rId12"/>
    <p:sldId id="268" r:id="rId13"/>
    <p:sldId id="323" r:id="rId14"/>
    <p:sldId id="284" r:id="rId15"/>
    <p:sldId id="283" r:id="rId16"/>
    <p:sldId id="311" r:id="rId17"/>
    <p:sldId id="315" r:id="rId18"/>
    <p:sldId id="328" r:id="rId19"/>
    <p:sldId id="277" r:id="rId20"/>
    <p:sldId id="266" r:id="rId21"/>
    <p:sldId id="274" r:id="rId22"/>
    <p:sldId id="278" r:id="rId23"/>
    <p:sldId id="308" r:id="rId24"/>
    <p:sldId id="307" r:id="rId25"/>
    <p:sldId id="275" r:id="rId26"/>
    <p:sldId id="318" r:id="rId27"/>
    <p:sldId id="329" r:id="rId28"/>
    <p:sldId id="317" r:id="rId29"/>
    <p:sldId id="319" r:id="rId30"/>
    <p:sldId id="320" r:id="rId31"/>
    <p:sldId id="324" r:id="rId32"/>
    <p:sldId id="327" r:id="rId33"/>
    <p:sldId id="303" r:id="rId34"/>
    <p:sldId id="287" r:id="rId35"/>
    <p:sldId id="288" r:id="rId36"/>
    <p:sldId id="289" r:id="rId37"/>
    <p:sldId id="297" r:id="rId38"/>
    <p:sldId id="298" r:id="rId39"/>
    <p:sldId id="299" r:id="rId40"/>
    <p:sldId id="300" r:id="rId41"/>
    <p:sldId id="301" r:id="rId42"/>
    <p:sldId id="290" r:id="rId43"/>
    <p:sldId id="296" r:id="rId44"/>
    <p:sldId id="291" r:id="rId45"/>
    <p:sldId id="295" r:id="rId46"/>
    <p:sldId id="292" r:id="rId47"/>
    <p:sldId id="293" r:id="rId48"/>
    <p:sldId id="304" r:id="rId49"/>
    <p:sldId id="305" r:id="rId50"/>
    <p:sldId id="306" r:id="rId51"/>
    <p:sldId id="294" r:id="rId52"/>
    <p:sldId id="309" r:id="rId53"/>
  </p:sldIdLst>
  <p:sldSz cx="9144000" cy="6858000" type="screen4x3"/>
  <p:notesSz cx="6858000" cy="9144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9" autoAdjust="0"/>
    <p:restoredTop sz="44431" autoAdjust="0"/>
  </p:normalViewPr>
  <p:slideViewPr>
    <p:cSldViewPr>
      <p:cViewPr varScale="1">
        <p:scale>
          <a:sx n="78" d="100"/>
          <a:sy n="78" d="100"/>
        </p:scale>
        <p:origin x="-252" y="-84"/>
      </p:cViewPr>
      <p:guideLst>
        <p:guide orient="horz" pos="431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63" Type="http://schemas.openxmlformats.org/officeDocument/2006/relationships/customXml" Target="../customXml/item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customXml" Target="../customXml/item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7A9B1-32E3-4F0C-BF83-35E21B2313F7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D9B1C-3177-47DD-BFA8-298E9A24F5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8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Analogous</a:t>
            </a:r>
            <a:r>
              <a:rPr lang="en-US" baseline="0" dirty="0" smtClean="0"/>
              <a:t> view of what we do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Unforgettable experience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Is there something here we can learn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D9B1C-3177-47DD-BFA8-298E9A24F5FC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C4198-8929-4C1D-9F5F-10C63A306A71}" type="datetimeFigureOut">
              <a:rPr lang="en-US" smtClean="0"/>
              <a:pPr/>
              <a:t>6/20/2013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9E3E8-70D5-476D-97A9-DC1CAEA6D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6613" y="1201152"/>
            <a:ext cx="4495800" cy="3124200"/>
          </a:xfrm>
        </p:spPr>
        <p:txBody>
          <a:bodyPr>
            <a:noAutofit/>
          </a:bodyPr>
          <a:lstStyle/>
          <a:p>
            <a:pPr algn="l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My MOOC Experience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7400" y="4648201"/>
            <a:ext cx="563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endParaRPr lang="en-US" sz="2400" dirty="0" smtClean="0"/>
          </a:p>
          <a:p>
            <a:pPr algn="ctr">
              <a:buFont typeface="Arial" pitchFamily="34" charset="0"/>
              <a:buChar char="•"/>
            </a:pPr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828800" y="5063699"/>
            <a:ext cx="510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“Creation of Artifacts in Society” course </a:t>
            </a:r>
          </a:p>
          <a:p>
            <a:pPr algn="ctr"/>
            <a:r>
              <a:rPr lang="en-US" sz="2400" dirty="0" smtClean="0"/>
              <a:t>DeTurk 2013 </a:t>
            </a:r>
            <a:endParaRPr lang="en-US" sz="2400" dirty="0"/>
          </a:p>
        </p:txBody>
      </p:sp>
      <p:pic>
        <p:nvPicPr>
          <p:cNvPr id="48130" name="Picture 2" descr="http://www.asme.org/getmedia/5dd5ea1e-09de-42e9-ab43-219fff678535/Diversity-in-Global-Educational-Exchange_hero.jpg.aspx?width=4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95400"/>
            <a:ext cx="3657600" cy="29357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36022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/>
          <p:cNvSpPr/>
          <p:nvPr/>
        </p:nvSpPr>
        <p:spPr>
          <a:xfrm>
            <a:off x="533400" y="5181600"/>
            <a:ext cx="1981200" cy="914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81200" y="604321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Jen liked this…changes the playback speed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57200"/>
            <a:ext cx="7453313" cy="482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own Arrow 4"/>
          <p:cNvSpPr/>
          <p:nvPr/>
        </p:nvSpPr>
        <p:spPr>
          <a:xfrm rot="12749359">
            <a:off x="4925235" y="4778808"/>
            <a:ext cx="430469" cy="782092"/>
          </a:xfrm>
          <a:prstGeom prst="downArrow">
            <a:avLst>
              <a:gd name="adj1" fmla="val 50000"/>
              <a:gd name="adj2" fmla="val 4898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 rot="12749359">
            <a:off x="5915836" y="4778808"/>
            <a:ext cx="430469" cy="782092"/>
          </a:xfrm>
          <a:prstGeom prst="downArrow">
            <a:avLst>
              <a:gd name="adj1" fmla="val 50000"/>
              <a:gd name="adj2" fmla="val 4898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60960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Interactions</a:t>
            </a:r>
            <a:endParaRPr lang="en-US" sz="2800" dirty="0"/>
          </a:p>
        </p:txBody>
      </p:sp>
      <p:sp>
        <p:nvSpPr>
          <p:cNvPr id="8" name="Down Arrow 7"/>
          <p:cNvSpPr/>
          <p:nvPr/>
        </p:nvSpPr>
        <p:spPr>
          <a:xfrm rot="12749359">
            <a:off x="2947474" y="4779811"/>
            <a:ext cx="430469" cy="769290"/>
          </a:xfrm>
          <a:prstGeom prst="downArrow">
            <a:avLst>
              <a:gd name="adj1" fmla="val 50000"/>
              <a:gd name="adj2" fmla="val 4898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Textbook offered through a variety of formats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19200"/>
            <a:ext cx="5970587" cy="547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438400" y="20574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http://opim.wharton.upenn.edu/~ulrich/designbook.html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" y="304800"/>
            <a:ext cx="5961063" cy="5194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276600"/>
            <a:ext cx="5064142" cy="3028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05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Learners grade each other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7904163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Machine grading acts as a multiplier of peer grades</a:t>
            </a: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69780"/>
            <a:ext cx="7249777" cy="465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ediamemo.allthingsd.com/files/2011/03/simpsons-villagers-pitchfork-torches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81200"/>
            <a:ext cx="5202339" cy="3581400"/>
          </a:xfrm>
          <a:prstGeom prst="rect">
            <a:avLst/>
          </a:prstGeom>
          <a:noFill/>
        </p:spPr>
      </p:pic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609600"/>
            <a:ext cx="7551737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981200"/>
            <a:ext cx="6913563" cy="334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External resources used by the MOOC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0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Forums</a:t>
            </a: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00200"/>
            <a:ext cx="648040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6800"/>
            <a:ext cx="8047037" cy="57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18978" cy="5791200"/>
          </a:xfrm>
        </p:spPr>
      </p:pic>
      <p:sp>
        <p:nvSpPr>
          <p:cNvPr id="7" name="Rectangle 6"/>
          <p:cNvSpPr/>
          <p:nvPr/>
        </p:nvSpPr>
        <p:spPr>
          <a:xfrm>
            <a:off x="2971800" y="6339436"/>
            <a:ext cx="2738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Poster by Mathieu </a:t>
            </a:r>
            <a:r>
              <a:rPr lang="en-US" dirty="0"/>
              <a:t>Plourde </a:t>
            </a:r>
          </a:p>
        </p:txBody>
      </p:sp>
    </p:spTree>
    <p:extLst>
      <p:ext uri="{BB962C8B-B14F-4D97-AF65-F5344CB8AC3E}">
        <p14:creationId xmlns:p14="http://schemas.microsoft.com/office/powerpoint/2010/main" val="7281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meeetup.com</a:t>
            </a:r>
            <a:endParaRPr lang="en-US" sz="3200" dirty="0"/>
          </a:p>
        </p:txBody>
      </p:sp>
      <p:pic>
        <p:nvPicPr>
          <p:cNvPr id="1026" name="Picture 2" descr="C:\Users\cdeturk\Desktop\tumblr_ma9d9d5ArC1rvzi6no1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752600"/>
            <a:ext cx="6836233" cy="42830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33600"/>
            <a:ext cx="21050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09600"/>
            <a:ext cx="764647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81000" y="152400"/>
            <a:ext cx="3225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http://www.getstudyroom.com/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7734" y="0"/>
            <a:ext cx="9311734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128" y="762000"/>
            <a:ext cx="8659157" cy="571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0"/>
            <a:ext cx="8999537" cy="780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685800"/>
            <a:ext cx="6477000" cy="525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1905000" y="3886200"/>
            <a:ext cx="32004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24200" y="3657600"/>
            <a:ext cx="3200400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0"/>
            <a:ext cx="8229600" cy="1143000"/>
          </a:xfrm>
        </p:spPr>
        <p:txBody>
          <a:bodyPr/>
          <a:lstStyle/>
          <a:p>
            <a:r>
              <a:rPr lang="en-US" dirty="0" smtClean="0"/>
              <a:t>A few selected bits of content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2964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094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2863"/>
            <a:ext cx="9590088" cy="677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"/>
            <a:ext cx="9409113" cy="662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Course Info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University of Pennsylvania is the sponsor</a:t>
            </a:r>
          </a:p>
          <a:p>
            <a:r>
              <a:rPr lang="en-US" sz="2000" dirty="0" smtClean="0"/>
              <a:t>Coursera.org is the platform</a:t>
            </a:r>
          </a:p>
          <a:p>
            <a:r>
              <a:rPr lang="en-US" sz="2000" dirty="0"/>
              <a:t>Subject is design</a:t>
            </a:r>
          </a:p>
          <a:p>
            <a:r>
              <a:rPr lang="en-US" sz="2000" dirty="0" smtClean="0"/>
              <a:t>~20,000 </a:t>
            </a:r>
            <a:r>
              <a:rPr lang="en-US" sz="2000" dirty="0"/>
              <a:t>learners </a:t>
            </a:r>
          </a:p>
          <a:p>
            <a:r>
              <a:rPr lang="en-US" sz="2000" dirty="0"/>
              <a:t>8 weeks</a:t>
            </a:r>
          </a:p>
          <a:p>
            <a:r>
              <a:rPr lang="en-US" sz="2000" dirty="0"/>
              <a:t>150 counties</a:t>
            </a:r>
          </a:p>
          <a:p>
            <a:endParaRPr lang="en-US" sz="20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429000"/>
            <a:ext cx="4803775" cy="279438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067800" cy="6183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604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914400"/>
            <a:ext cx="766461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9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Learners submit assignments on web sites they create….example student home pages…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" y="414338"/>
            <a:ext cx="8799513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685588" cy="716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4163" y="-650875"/>
            <a:ext cx="9713913" cy="816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9100" y="381000"/>
            <a:ext cx="9982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0550"/>
            <a:ext cx="9391650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2013" cy="821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9212"/>
            <a:ext cx="8618537" cy="795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9" y="219075"/>
            <a:ext cx="8799513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54" y="0"/>
            <a:ext cx="7400192" cy="373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3657600"/>
            <a:ext cx="4489450" cy="401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72200" y="46482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site for finding MOOCs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08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9088" cy="737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475788" cy="821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588" y="0"/>
            <a:ext cx="7361237" cy="77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013" y="0"/>
            <a:ext cx="8180387" cy="831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04800"/>
            <a:ext cx="7225034" cy="633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38200"/>
            <a:ext cx="8201024" cy="545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304588" cy="850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99588" cy="71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485775"/>
            <a:ext cx="8742363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409113" cy="808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0"/>
            <a:ext cx="8951913" cy="769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8990013" cy="731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5364"/>
            <a:ext cx="7789863" cy="6792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229600" cy="1143000"/>
          </a:xfrm>
        </p:spPr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Format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2438400" y="1981200"/>
            <a:ext cx="2133600" cy="2667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Week 1</a:t>
            </a:r>
          </a:p>
          <a:p>
            <a:pPr marL="514350" indent="-514350"/>
            <a:endParaRPr lang="en-US" dirty="0" smtClean="0"/>
          </a:p>
          <a:p>
            <a:pPr marL="514350" indent="-514350"/>
            <a:r>
              <a:rPr lang="en-US" dirty="0" smtClean="0"/>
              <a:t>     1 Video Lectures</a:t>
            </a:r>
          </a:p>
          <a:p>
            <a:pPr marL="514350" indent="-514350"/>
            <a:endParaRPr lang="en-US" dirty="0" smtClean="0"/>
          </a:p>
          <a:p>
            <a:pPr marL="514350" indent="-514350"/>
            <a:r>
              <a:rPr lang="en-US" dirty="0" smtClean="0"/>
              <a:t>     2 Assignments</a:t>
            </a:r>
          </a:p>
          <a:p>
            <a:pPr marL="514350" indent="-514350"/>
            <a:endParaRPr lang="en-US" dirty="0" smtClean="0"/>
          </a:p>
          <a:p>
            <a:pPr marL="514350" indent="-514350"/>
            <a:r>
              <a:rPr lang="en-US" dirty="0" smtClean="0"/>
              <a:t>     3 Grading</a:t>
            </a:r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324433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Repeat 8 times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4938346" y="327369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"/>
            <a:ext cx="6319807" cy="678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12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920115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23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14400"/>
            <a:ext cx="766461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ID" val="f3376813-0150-44e4-9914-74b488f1337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4342eef3-97ba-4604-bb42-6e38f7aa638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9fc8946e-83e3-4e3d-b31e-d99c5212be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903b043f-7fb4-4929-bd48-6d254b2ed43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1af00fbb-4731-4b7a-93d0-25a9a2313d4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0a4f5f11-d528-4b00-9dcf-6aa9157d530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dcd05c41-1b70-46b9-be37-7eba6e97283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E99F077C56E0408E75E7AB7C347864" ma:contentTypeVersion="0" ma:contentTypeDescription="Create a new document." ma:contentTypeScope="" ma:versionID="8547bae045536e75bcbcb3007b7a2532">
  <xsd:schema xmlns:xsd="http://www.w3.org/2001/XMLSchema" xmlns:xs="http://www.w3.org/2001/XMLSchema" xmlns:p="http://schemas.microsoft.com/office/2006/metadata/properties" xmlns:ns2="e5f29264-3afb-476b-badd-a56d8be827c9" targetNamespace="http://schemas.microsoft.com/office/2006/metadata/properties" ma:root="true" ma:fieldsID="30593c07459b3c95ea4e10e2b14e2549" ns2:_="">
    <xsd:import namespace="e5f29264-3afb-476b-badd-a56d8be827c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f29264-3afb-476b-badd-a56d8be827c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5f29264-3afb-476b-badd-a56d8be827c9">63JZJ7VPPUFZ-848-2</_dlc_DocId>
    <_dlc_DocIdUrl xmlns="e5f29264-3afb-476b-badd-a56d8be827c9">
      <Url>https://sp.skillsoft.com/sites/ProgramOffice/Programs/NextGen/_layouts/DocIdRedir.aspx?ID=63JZJ7VPPUFZ-848-2</Url>
      <Description>63JZJ7VPPUFZ-848-2</Description>
    </_dlc_DocIdUrl>
  </documentManagement>
</p:properties>
</file>

<file path=customXml/itemProps1.xml><?xml version="1.0" encoding="utf-8"?>
<ds:datastoreItem xmlns:ds="http://schemas.openxmlformats.org/officeDocument/2006/customXml" ds:itemID="{AC52C38D-5E9A-4FDA-A6D3-A69A17382E2C}"/>
</file>

<file path=customXml/itemProps2.xml><?xml version="1.0" encoding="utf-8"?>
<ds:datastoreItem xmlns:ds="http://schemas.openxmlformats.org/officeDocument/2006/customXml" ds:itemID="{A5A832CE-5DBF-4BE4-9F64-E1A904AD8824}"/>
</file>

<file path=customXml/itemProps3.xml><?xml version="1.0" encoding="utf-8"?>
<ds:datastoreItem xmlns:ds="http://schemas.openxmlformats.org/officeDocument/2006/customXml" ds:itemID="{52AE31B9-FA99-4B22-8B43-9017F62BDF73}"/>
</file>

<file path=customXml/itemProps4.xml><?xml version="1.0" encoding="utf-8"?>
<ds:datastoreItem xmlns:ds="http://schemas.openxmlformats.org/officeDocument/2006/customXml" ds:itemID="{55BD040E-AFB2-4918-B16E-5823ADD354E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</TotalTime>
  <Words>145</Words>
  <Application>Microsoft Office PowerPoint</Application>
  <PresentationFormat>On-screen Show (4:3)</PresentationFormat>
  <Paragraphs>38</Paragraphs>
  <Slides>52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My MOOC Experience</vt:lpstr>
      <vt:lpstr>PowerPoint Presentation</vt:lpstr>
      <vt:lpstr>Course Info</vt:lpstr>
      <vt:lpstr>PowerPoint Presentation</vt:lpstr>
      <vt:lpstr>PowerPoint Presentation</vt:lpstr>
      <vt:lpstr>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Textbook offered through a variety of formats</vt:lpstr>
      <vt:lpstr>PowerPoint Presentation</vt:lpstr>
      <vt:lpstr>Learners grade each other</vt:lpstr>
      <vt:lpstr>Machine grading acts as a multiplier of peer grades</vt:lpstr>
      <vt:lpstr>PowerPoint Presentation</vt:lpstr>
      <vt:lpstr>PowerPoint Presentation</vt:lpstr>
      <vt:lpstr>External resources used by the MOOC</vt:lpstr>
      <vt:lpstr>Forums</vt:lpstr>
      <vt:lpstr>meeetup.com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few selected bits of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Learners submit assignments on web sites they create….example student home pages…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>Skillsoft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on design course</dc:title>
  <dc:creator>cdeturk</dc:creator>
  <cp:lastModifiedBy>cdeturk</cp:lastModifiedBy>
  <cp:revision>84</cp:revision>
  <dcterms:created xsi:type="dcterms:W3CDTF">2013-05-06T12:19:11Z</dcterms:created>
  <dcterms:modified xsi:type="dcterms:W3CDTF">2013-06-20T13:03:36Z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0x010100FFE99F077C56E0408E75E7AB7C347864</vt:lpwstr>
  </property>
  <property fmtid="{D5CDD505-2E9C-101B-9397-08002B2CF9AE}" pid="3" name="_dlc_DocIdItemGuid">
    <vt:lpwstr>a2ea4934-b4cd-49bf-a8e6-5e1056ab5d9e</vt:lpwstr>
  </property>
</Properties>
</file>